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2" r:id="rId3"/>
    <p:sldId id="257" r:id="rId4"/>
    <p:sldId id="258" r:id="rId5"/>
    <p:sldId id="259" r:id="rId6"/>
    <p:sldId id="261" r:id="rId7"/>
    <p:sldId id="262" r:id="rId8"/>
    <p:sldId id="273" r:id="rId9"/>
    <p:sldId id="263" r:id="rId10"/>
    <p:sldId id="270" r:id="rId11"/>
    <p:sldId id="264" r:id="rId12"/>
    <p:sldId id="265" r:id="rId13"/>
    <p:sldId id="266" r:id="rId14"/>
    <p:sldId id="269" r:id="rId15"/>
    <p:sldId id="267" r:id="rId16"/>
    <p:sldId id="268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55"/>
    <p:restoredTop sz="94648"/>
  </p:normalViewPr>
  <p:slideViewPr>
    <p:cSldViewPr snapToGrid="0" snapToObjects="1">
      <p:cViewPr varScale="1">
        <p:scale>
          <a:sx n="78" d="100"/>
          <a:sy n="78" d="100"/>
        </p:scale>
        <p:origin x="208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tif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C2CD9-21EF-C945-9F0B-8E9D41CD53D4}" type="datetimeFigureOut">
              <a:rPr lang="en-US" smtClean="0"/>
              <a:t>7/23/21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BF18A6-4F89-7540-AD32-990DFA4B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354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BF18A6-4F89-7540-AD32-990DFA4B81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83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71287-FF84-FB45-B76F-AD1D2EEB14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7452F3-1038-6649-8488-5025B58F63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6910C-C29F-0444-A739-62C020A43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6D72F-7B57-B648-BE76-EF371AB36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A514B-E5FC-704E-B9DE-603618E19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93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066B4-E9B3-BF4C-8C65-DF9712BB8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0E377-65C7-E34E-8D15-C009362D36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05F9D-29C2-9445-8A74-7109A02C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2938D-9B1F-2D41-AE11-87E750832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87EC2B-E98D-9042-94B6-E3F7154D8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809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84AFA8-2676-984D-8B32-20490DA5E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1D8323-91FC-5244-A55C-639ACEC563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E49AA-4A84-B14D-95B2-A3697426B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188A3-095B-414F-9A9C-CB1E63913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1A9ED-A9F1-1846-90C2-59F2FA6E0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3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3BDED-FC81-964C-8CB6-573D6345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D914D-01EF-7F46-A2AD-1994A800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F9585-6C86-9B4F-B1E4-6EAB4A687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B03D-ED92-4E4B-A7AD-4D48B81FC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8F95C-D444-8D4C-B0FB-D91D680A0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5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F82DD-8532-954C-8C07-BADE17774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4542C-0BA8-DA45-B02E-F76F80C5B6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00034-F3AB-9A4F-9F31-4F3B512BF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ABA43-07D8-3D42-B7DC-FF76C08A1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C33FB-5F2E-D345-9A47-3A7B41862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39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B797D-7180-884D-98D7-59E3512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609CD-9675-9D41-A967-2720593F5E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BF91AB-6C53-A246-A702-37E3B11CC1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4A26ED-1A09-2648-B947-76F31DEEC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843926-EA37-B24F-88D9-7CE4B8CDB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70F62-AD54-8447-A73A-BDDA33DD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521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5D850-95DC-914E-961A-41919A84D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8A098-52F2-0F43-A62B-BE49C6076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3976DC-B57A-7A47-8637-5D98A168D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1AFE4A-3BB7-3840-8A0D-764E30D94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8EE674-9C43-E849-B255-0A7D4F296A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7742AC-B41D-D444-B7E4-C7746574F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CCF6D8-71AE-8947-BB1F-1CC3A7B80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B46FD8-39E1-6643-A7D7-42796CC1A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78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580BC-EB04-FD40-A3DE-593A2E3A2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863750-BCA8-B748-BF63-6A1583A7B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5A760E-E221-FC4C-AD92-3AD5E0AC8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1F44F0-CAB9-2B44-8A71-068C52C62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162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00D238-7591-D541-A65C-09C65D5B9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E03504-B264-9843-BF78-54A17AA76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E40BE-A9CD-8844-A2A8-E8A1AF845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87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CBC33-C999-AA43-8ED9-89B87C08D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CAE96-62E4-DE44-84BA-C80AC0639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F90E3C-B990-B544-973E-6083D0CC7F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2DDCC7-6C42-4D42-BC9F-65812FC52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3D942F-19C9-2445-8C68-9E1AB0A4F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CCAE8-25E4-7543-8473-B6CD443E6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90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F4B9E-C551-7D4E-9518-1ED74FF72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327EDD-AA06-2F46-9309-50323AE8B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5289B-FBCC-F445-93C1-8AAF85BA23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653AA-1BA8-2A45-A216-054EDFD9B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B377B-DD56-2B41-9225-1ED787385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808C7-0611-E040-80C8-45E2DBE69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74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955F8F-B4C8-B14B-82A0-E9C3669C1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6641E-EC5F-EC46-A08D-3C8DB41EB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38BFE-B924-0C46-8A35-5BEAD2ABD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B4BF5-2679-484F-8D77-3B850782D48F}" type="datetimeFigureOut">
              <a:rPr lang="en-US" smtClean="0"/>
              <a:t>7/23/21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863E2-DBE4-2343-9C10-858BE59D82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E65D7-776E-6B45-B336-9E9B4D6F49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3FA7E-65D1-EE45-BB11-4B995EC17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55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14C10-D115-864F-BD9A-275C89221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000"/>
              <a:t>Improvements To Worker Assignment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30A142-C41F-5343-A996-689ED7928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995239"/>
          </a:xfrm>
        </p:spPr>
        <p:txBody>
          <a:bodyPr anchor="t">
            <a:normAutofit fontScale="70000" lnSpcReduction="20000"/>
          </a:bodyPr>
          <a:lstStyle/>
          <a:p>
            <a:pPr algn="l"/>
            <a:r>
              <a:rPr lang="en-US" sz="3400" dirty="0"/>
              <a:t>Trent Johnson</a:t>
            </a:r>
          </a:p>
          <a:p>
            <a:pPr algn="l"/>
            <a:r>
              <a:rPr lang="en-US" sz="2000" dirty="0"/>
              <a:t>Georgia Institute of Technology</a:t>
            </a:r>
          </a:p>
          <a:p>
            <a:pPr algn="l"/>
            <a:r>
              <a:rPr lang="en-US" sz="2000" dirty="0"/>
              <a:t>Department of Mathematics</a:t>
            </a:r>
          </a:p>
          <a:p>
            <a:pPr algn="l"/>
            <a:r>
              <a:rPr lang="en-US" sz="3100" dirty="0" err="1"/>
              <a:t>Jie</a:t>
            </a:r>
            <a:r>
              <a:rPr lang="en-US" sz="3100" dirty="0"/>
              <a:t> Wu </a:t>
            </a:r>
          </a:p>
          <a:p>
            <a:pPr algn="l"/>
            <a:r>
              <a:rPr lang="en-US" sz="2000" dirty="0"/>
              <a:t>Temple University</a:t>
            </a:r>
          </a:p>
          <a:p>
            <a:pPr algn="l"/>
            <a:r>
              <a:rPr lang="en-US" sz="2000" dirty="0"/>
              <a:t>Department of Information and Computer Sciences</a:t>
            </a:r>
          </a:p>
          <a:p>
            <a:pPr algn="l"/>
            <a:endParaRPr lang="en-US" sz="2000" dirty="0"/>
          </a:p>
          <a:p>
            <a:pPr algn="l"/>
            <a:endParaRPr lang="en-US" sz="2000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7E5D93-F4FF-A14F-8793-A82B70D4F6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5" r="11945" b="-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79C6A1B5-4994-3649-87CD-212FBB6389C1}"/>
              </a:ext>
            </a:extLst>
          </p:cNvPr>
          <p:cNvSpPr txBox="1">
            <a:spLocks/>
          </p:cNvSpPr>
          <p:nvPr/>
        </p:nvSpPr>
        <p:spPr>
          <a:xfrm>
            <a:off x="7464612" y="5598269"/>
            <a:ext cx="4087305" cy="1147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63C6E5F-FB87-C346-8F0D-EE8FEBDF7A38}"/>
              </a:ext>
            </a:extLst>
          </p:cNvPr>
          <p:cNvSpPr txBox="1">
            <a:spLocks/>
          </p:cNvSpPr>
          <p:nvPr/>
        </p:nvSpPr>
        <p:spPr>
          <a:xfrm>
            <a:off x="7464612" y="5598269"/>
            <a:ext cx="4087305" cy="1147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06236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A1AE6-C92D-D646-BDB3-D0351368E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1C90D-7661-274B-A002-CC4D413C1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51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1A15E-739F-C043-A0D1-D250E5B18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Round Matching (TRM)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01888-59D3-E843-B7AE-BBF699B67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19304" cy="4351338"/>
          </a:xfrm>
        </p:spPr>
        <p:txBody>
          <a:bodyPr/>
          <a:lstStyle/>
          <a:p>
            <a:r>
              <a:rPr lang="en-US" dirty="0"/>
              <a:t>Create overflow/underflow matching</a:t>
            </a:r>
          </a:p>
          <a:p>
            <a:r>
              <a:rPr lang="en-US" dirty="0"/>
              <a:t>Create worker/station pair matching</a:t>
            </a:r>
          </a:p>
          <a:p>
            <a:endParaRPr lang="en-US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6B78FC4-D26C-ED4E-8122-D06C4C310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8370" y="1652343"/>
            <a:ext cx="6534718" cy="484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54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0F153-3B7D-AD4F-8B64-03F562589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Hungarian Search (HS)</a:t>
            </a:r>
          </a:p>
        </p:txBody>
      </p:sp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23C2B387-AA18-0C45-A25C-98CA66B68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61380" y="1027906"/>
            <a:ext cx="6230620" cy="2936155"/>
          </a:xfrm>
        </p:spPr>
      </p:pic>
      <p:pic>
        <p:nvPicPr>
          <p:cNvPr id="7" name="Picture 6" descr="A picture containing text, watch, clipart&#10;&#10;Description automatically generated">
            <a:extLst>
              <a:ext uri="{FF2B5EF4-FFF2-40B4-BE49-F238E27FC236}">
                <a16:creationId xmlns:a16="http://schemas.microsoft.com/office/drawing/2014/main" id="{F46B84B9-3AEE-9741-B39B-807786D0B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60" y="4373821"/>
            <a:ext cx="7254240" cy="2252511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CAE2D93-6B6E-6041-BF44-03EF04D8252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0139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Iteratively fix sections of the graph</a:t>
            </a:r>
          </a:p>
          <a:p>
            <a:r>
              <a:rPr lang="en-US" dirty="0"/>
              <a:t>Perform a matching on the constrained graph</a:t>
            </a:r>
          </a:p>
          <a:p>
            <a:r>
              <a:rPr lang="en-US" dirty="0"/>
              <a:t>Genetic Hungarian Search</a:t>
            </a:r>
          </a:p>
          <a:p>
            <a:pPr lvl="1"/>
            <a:r>
              <a:rPr lang="en-US" dirty="0"/>
              <a:t>Performa a genetic algorithm to find best graph </a:t>
            </a:r>
          </a:p>
          <a:p>
            <a:pPr lvl="1"/>
            <a:r>
              <a:rPr lang="en-US" dirty="0"/>
              <a:t>HS on each generation </a:t>
            </a:r>
          </a:p>
        </p:txBody>
      </p:sp>
    </p:spTree>
    <p:extLst>
      <p:ext uri="{BB962C8B-B14F-4D97-AF65-F5344CB8AC3E}">
        <p14:creationId xmlns:p14="http://schemas.microsoft.com/office/powerpoint/2010/main" val="103079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4F215-636A-2441-8714-0FFBF513A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Initialized Hungarians Search (Proposed)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F171B-C215-CD4E-86C2-AF22A48BA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an approximate graph with TRM</a:t>
            </a:r>
          </a:p>
          <a:p>
            <a:r>
              <a:rPr lang="en-US" dirty="0"/>
              <a:t>Run HS on the graph</a:t>
            </a:r>
          </a:p>
          <a:p>
            <a:endParaRPr lang="en-US" dirty="0"/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2E2413D3-E96C-0E46-B0D3-7E0FF2D30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900" y="3429000"/>
            <a:ext cx="79502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663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3F387-EBAE-B649-ABB5-2D482748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3451C-C9C4-9041-BC29-D3083C8616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945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45DC1-B540-A54B-9937-BD48E3206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Detour Distance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3AB777F9-8EF9-F249-BC48-E027B485B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2878"/>
            <a:ext cx="10515600" cy="3456832"/>
          </a:xfrm>
        </p:spPr>
      </p:pic>
    </p:spTree>
    <p:extLst>
      <p:ext uri="{BB962C8B-B14F-4D97-AF65-F5344CB8AC3E}">
        <p14:creationId xmlns:p14="http://schemas.microsoft.com/office/powerpoint/2010/main" val="737985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6C530-9348-E744-9A23-C18B16AD0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D0936126-8033-EF40-8DA5-BC02555A15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84154"/>
            <a:ext cx="10515600" cy="3234280"/>
          </a:xfrm>
        </p:spPr>
      </p:pic>
    </p:spTree>
    <p:extLst>
      <p:ext uri="{BB962C8B-B14F-4D97-AF65-F5344CB8AC3E}">
        <p14:creationId xmlns:p14="http://schemas.microsoft.com/office/powerpoint/2010/main" val="3702604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0B238-8109-7B4C-B1FA-8B69CA382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D8E8F-873F-F34B-BE84-08FC3A6ED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performance at reduced runtimes</a:t>
            </a:r>
          </a:p>
          <a:p>
            <a:r>
              <a:rPr lang="en-US" dirty="0"/>
              <a:t>Better suited for real time applications</a:t>
            </a:r>
          </a:p>
          <a:p>
            <a:r>
              <a:rPr lang="en-US" dirty="0"/>
              <a:t>Can be adapted to help inform incentive models for more personalized incentives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257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4D2AD-E466-8247-9C5A-222DCC212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9FE1A-90AE-154A-8AD6-14EC72D69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Bike Sharing</a:t>
            </a:r>
          </a:p>
          <a:p>
            <a:r>
              <a:rPr lang="en-US" dirty="0"/>
              <a:t>Rebalancing Problem</a:t>
            </a:r>
          </a:p>
          <a:p>
            <a:r>
              <a:rPr lang="en-US" dirty="0"/>
              <a:t>Ways to solve Bike Rebalancing</a:t>
            </a:r>
          </a:p>
          <a:p>
            <a:r>
              <a:rPr lang="en-US" dirty="0"/>
              <a:t>Worker Assignment Problem</a:t>
            </a:r>
          </a:p>
          <a:p>
            <a:r>
              <a:rPr lang="en-US" dirty="0"/>
              <a:t>Algorithms for Worker Assignment Problem</a:t>
            </a:r>
          </a:p>
          <a:p>
            <a:r>
              <a:rPr lang="en-US" dirty="0"/>
              <a:t>Comparison of Algorithms</a:t>
            </a:r>
          </a:p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638156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B8748-D10D-FE4D-B3EE-37C329D37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6669484" cy="81042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a Bike Sharing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BE49D-C2A1-ED42-A7B4-2BBC20570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17664" cy="4351338"/>
          </a:xfrm>
        </p:spPr>
        <p:txBody>
          <a:bodyPr/>
          <a:lstStyle/>
          <a:p>
            <a:r>
              <a:rPr lang="en-US" dirty="0"/>
              <a:t>Bike Sharing Systems (BSSs)</a:t>
            </a:r>
          </a:p>
          <a:p>
            <a:r>
              <a:rPr lang="en-US" dirty="0"/>
              <a:t>Docked vs </a:t>
            </a:r>
            <a:r>
              <a:rPr lang="en-US" dirty="0" err="1"/>
              <a:t>Dockless</a:t>
            </a:r>
            <a:endParaRPr lang="en-US" dirty="0"/>
          </a:p>
          <a:p>
            <a:r>
              <a:rPr lang="en-US" dirty="0"/>
              <a:t>Benefits</a:t>
            </a:r>
          </a:p>
          <a:p>
            <a:pPr lvl="1"/>
            <a:r>
              <a:rPr lang="en-US" dirty="0"/>
              <a:t>Exercise</a:t>
            </a:r>
          </a:p>
          <a:p>
            <a:pPr lvl="1"/>
            <a:r>
              <a:rPr lang="en-US" dirty="0"/>
              <a:t>Eco-Friendly</a:t>
            </a:r>
          </a:p>
          <a:p>
            <a:pPr lvl="1"/>
            <a:r>
              <a:rPr lang="en-US" dirty="0"/>
              <a:t>Reduce Traffic</a:t>
            </a:r>
          </a:p>
          <a:p>
            <a:pPr lvl="1"/>
            <a:r>
              <a:rPr lang="en-US" dirty="0"/>
              <a:t>Cheap</a:t>
            </a:r>
          </a:p>
          <a:p>
            <a:pPr lvl="1"/>
            <a:r>
              <a:rPr lang="en-US" dirty="0"/>
              <a:t>Low Infrastructure Public Transportation</a:t>
            </a:r>
          </a:p>
          <a:p>
            <a:endParaRPr lang="en-US" dirty="0"/>
          </a:p>
        </p:txBody>
      </p:sp>
      <p:pic>
        <p:nvPicPr>
          <p:cNvPr id="1026" name="Picture 2" descr="Bicycle-sharing system - Wikipedia">
            <a:extLst>
              <a:ext uri="{FF2B5EF4-FFF2-40B4-BE49-F238E27FC236}">
                <a16:creationId xmlns:a16="http://schemas.microsoft.com/office/drawing/2014/main" id="{C88A8A72-C9C0-0340-9B4F-68B462162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864" y="3317081"/>
            <a:ext cx="4532106" cy="330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to Plan for Dockless Bike Share — Alta Planning + Design">
            <a:extLst>
              <a:ext uri="{FF2B5EF4-FFF2-40B4-BE49-F238E27FC236}">
                <a16:creationId xmlns:a16="http://schemas.microsoft.com/office/drawing/2014/main" id="{65C05104-A859-C94B-BF7D-53D5105A6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864" y="281624"/>
            <a:ext cx="4532106" cy="3035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3E8EE4B-7798-BE4A-B77F-5179CA992C5D}"/>
              </a:ext>
            </a:extLst>
          </p:cNvPr>
          <p:cNvSpPr/>
          <p:nvPr/>
        </p:nvSpPr>
        <p:spPr>
          <a:xfrm>
            <a:off x="1214782" y="6434607"/>
            <a:ext cx="56644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K, P. (n.d.). </a:t>
            </a:r>
            <a:r>
              <a:rPr lang="en-US" i="1" dirty="0">
                <a:solidFill>
                  <a:srgbClr val="000000"/>
                </a:solidFill>
              </a:rPr>
              <a:t>Melbourne City Bikes</a:t>
            </a:r>
            <a:r>
              <a:rPr lang="en-US" dirty="0">
                <a:solidFill>
                  <a:srgbClr val="000000"/>
                </a:solidFill>
              </a:rPr>
              <a:t>. photograph, Melbourne. 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01BFCD-4249-8145-8964-94E2CF8B7D97}"/>
              </a:ext>
            </a:extLst>
          </p:cNvPr>
          <p:cNvSpPr/>
          <p:nvPr/>
        </p:nvSpPr>
        <p:spPr>
          <a:xfrm>
            <a:off x="1214782" y="612111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Alta Planning + Design. </a:t>
            </a:r>
            <a:r>
              <a:rPr lang="en-US" i="1" dirty="0" err="1"/>
              <a:t>LimeBike</a:t>
            </a:r>
            <a:r>
              <a:rPr lang="en-US" i="1" dirty="0"/>
              <a:t> in Seattle, Washington</a:t>
            </a:r>
            <a:r>
              <a:rPr lang="en-US" dirty="0"/>
              <a:t>. Seattle</a:t>
            </a:r>
          </a:p>
        </p:txBody>
      </p:sp>
    </p:spTree>
    <p:extLst>
      <p:ext uri="{BB962C8B-B14F-4D97-AF65-F5344CB8AC3E}">
        <p14:creationId xmlns:p14="http://schemas.microsoft.com/office/powerpoint/2010/main" val="2522288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BFE0-FFCC-8F41-BF89-0E98EFD8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Rebalancing?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DFFC2E2C-BC1A-5148-A6C4-9805588D6F2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7241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Demands for stations change with location and time</a:t>
            </a:r>
          </a:p>
          <a:p>
            <a:r>
              <a:rPr lang="en-US" dirty="0"/>
              <a:t>Overflow/Underflow station- stations with too many or not enough bikes</a:t>
            </a:r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B5953386-AB4F-384C-9B1B-DB34681040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6" r="15962"/>
          <a:stretch/>
        </p:blipFill>
        <p:spPr bwMode="auto">
          <a:xfrm>
            <a:off x="6379880" y="616951"/>
            <a:ext cx="5451049" cy="562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06A8625F-DB3B-6945-97DC-30EEBD346ADC}"/>
              </a:ext>
            </a:extLst>
          </p:cNvPr>
          <p:cNvSpPr/>
          <p:nvPr/>
        </p:nvSpPr>
        <p:spPr>
          <a:xfrm>
            <a:off x="6279151" y="6211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Gwenneth</a:t>
            </a:r>
            <a:r>
              <a:rPr lang="en-US" dirty="0"/>
              <a:t> Leech</a:t>
            </a:r>
            <a:r>
              <a:rPr lang="en-US" i="1" dirty="0"/>
              <a:t>.</a:t>
            </a:r>
            <a:r>
              <a:rPr lang="en-US" b="1" dirty="0"/>
              <a:t>  </a:t>
            </a:r>
            <a:r>
              <a:rPr lang="en-US" i="1" dirty="0"/>
              <a:t>Empty bike docking station at Spring and Lafayette</a:t>
            </a:r>
            <a:r>
              <a:rPr lang="en-US" dirty="0"/>
              <a:t>. New York City</a:t>
            </a:r>
          </a:p>
        </p:txBody>
      </p:sp>
    </p:spTree>
    <p:extLst>
      <p:ext uri="{BB962C8B-B14F-4D97-AF65-F5344CB8AC3E}">
        <p14:creationId xmlns:p14="http://schemas.microsoft.com/office/powerpoint/2010/main" val="21335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39039-C28C-6E4A-8DD2-AECE4687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Trucks for Rebalancing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08472-84F6-1449-9C4C-D5D278FE0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51049" cy="4351338"/>
          </a:xfrm>
        </p:spPr>
        <p:txBody>
          <a:bodyPr>
            <a:normAutofit/>
          </a:bodyPr>
          <a:lstStyle/>
          <a:p>
            <a:r>
              <a:rPr lang="en-US" dirty="0"/>
              <a:t>Optimal Hamiltonian Path</a:t>
            </a:r>
          </a:p>
          <a:p>
            <a:r>
              <a:rPr lang="en-US" dirty="0"/>
              <a:t>Traveling Salesman</a:t>
            </a:r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Centralized</a:t>
            </a:r>
          </a:p>
          <a:p>
            <a:pPr lvl="1"/>
            <a:r>
              <a:rPr lang="en-US" dirty="0"/>
              <a:t>Controlled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Expensive</a:t>
            </a:r>
          </a:p>
          <a:p>
            <a:pPr lvl="1"/>
            <a:r>
              <a:rPr lang="en-US" dirty="0"/>
              <a:t>Cause Traffic</a:t>
            </a:r>
          </a:p>
          <a:p>
            <a:pPr lvl="1"/>
            <a:r>
              <a:rPr lang="en-US" dirty="0"/>
              <a:t>Pollution</a:t>
            </a:r>
          </a:p>
        </p:txBody>
      </p:sp>
      <p:pic>
        <p:nvPicPr>
          <p:cNvPr id="4100" name="Picture 4" descr="Postcards from Quito: Exploring Ecuador&amp;#39;s capital by bike">
            <a:extLst>
              <a:ext uri="{FF2B5EF4-FFF2-40B4-BE49-F238E27FC236}">
                <a16:creationId xmlns:a16="http://schemas.microsoft.com/office/drawing/2014/main" id="{8EBF3ECD-5530-E447-9C0A-E03967BEE8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" r="11369"/>
          <a:stretch/>
        </p:blipFill>
        <p:spPr bwMode="auto">
          <a:xfrm>
            <a:off x="6279151" y="1548753"/>
            <a:ext cx="5854177" cy="445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C2DA1A-40CD-FF42-9CA9-0DC42BF0C906}"/>
              </a:ext>
            </a:extLst>
          </p:cNvPr>
          <p:cNvSpPr/>
          <p:nvPr/>
        </p:nvSpPr>
        <p:spPr>
          <a:xfrm>
            <a:off x="6279151" y="621166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Ted Timmons</a:t>
            </a:r>
            <a:r>
              <a:rPr lang="en-US" i="1" dirty="0"/>
              <a:t>.</a:t>
            </a:r>
            <a:r>
              <a:rPr lang="en-US" b="1" dirty="0"/>
              <a:t>  </a:t>
            </a:r>
            <a:r>
              <a:rPr lang="en-US" i="1" dirty="0" err="1"/>
              <a:t>BiciQuito</a:t>
            </a:r>
            <a:r>
              <a:rPr lang="en-US" i="1" dirty="0"/>
              <a:t> bikeshare rebalancing truck</a:t>
            </a:r>
            <a:r>
              <a:rPr lang="en-US" dirty="0"/>
              <a:t>. Quito</a:t>
            </a:r>
          </a:p>
        </p:txBody>
      </p:sp>
    </p:spTree>
    <p:extLst>
      <p:ext uri="{BB962C8B-B14F-4D97-AF65-F5344CB8AC3E}">
        <p14:creationId xmlns:p14="http://schemas.microsoft.com/office/powerpoint/2010/main" val="2399804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4423B-B95F-D349-AC09-76458411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Crowdsourcing with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E0A03-A2AD-F347-B62F-CEB031BBF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825625"/>
            <a:ext cx="7625443" cy="4351338"/>
          </a:xfrm>
        </p:spPr>
        <p:txBody>
          <a:bodyPr/>
          <a:lstStyle/>
          <a:p>
            <a:r>
              <a:rPr lang="en-US" dirty="0"/>
              <a:t>Use existing users to rebalance stations</a:t>
            </a:r>
          </a:p>
          <a:p>
            <a:r>
              <a:rPr lang="en-US" dirty="0"/>
              <a:t>Incentive Model</a:t>
            </a:r>
          </a:p>
          <a:p>
            <a:pPr lvl="1"/>
            <a:r>
              <a:rPr lang="en-US" dirty="0"/>
              <a:t>Have “prices” for stations that need rebalancing</a:t>
            </a:r>
          </a:p>
          <a:p>
            <a:pPr lvl="1"/>
            <a:r>
              <a:rPr lang="en-US" dirty="0"/>
              <a:t>Any user can rebalance for the reward to a station of their choice</a:t>
            </a:r>
          </a:p>
          <a:p>
            <a:r>
              <a:rPr lang="en-US" dirty="0"/>
              <a:t>Assignment Model</a:t>
            </a:r>
          </a:p>
          <a:p>
            <a:pPr lvl="1"/>
            <a:r>
              <a:rPr lang="en-US" dirty="0"/>
              <a:t>Hire workers to rebalance whenever they use the BSS</a:t>
            </a:r>
          </a:p>
          <a:p>
            <a:pPr lvl="1"/>
            <a:r>
              <a:rPr lang="en-US" dirty="0"/>
              <a:t>Assign workers station </a:t>
            </a:r>
            <a:r>
              <a:rPr lang="en-US" dirty="0" err="1"/>
              <a:t>rebalace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8F62CC-CD46-564D-AF52-58B760479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687" y="0"/>
            <a:ext cx="43984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36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3D192-D9AD-2242-92A6-07D369E53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vs Temporal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AE25E-649D-8A4F-AD15-FA648CB0D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63200" cy="4351338"/>
          </a:xfrm>
        </p:spPr>
        <p:txBody>
          <a:bodyPr/>
          <a:lstStyle/>
          <a:p>
            <a:r>
              <a:rPr lang="en-US" dirty="0"/>
              <a:t>Rebalancing can be divided into separate spatial and temporal problems</a:t>
            </a:r>
          </a:p>
          <a:p>
            <a:r>
              <a:rPr lang="en-US" dirty="0"/>
              <a:t>Temporal</a:t>
            </a:r>
          </a:p>
          <a:p>
            <a:pPr lvl="1"/>
            <a:r>
              <a:rPr lang="en-US" dirty="0"/>
              <a:t>Divide the day into time slices</a:t>
            </a:r>
          </a:p>
          <a:p>
            <a:pPr lvl="1"/>
            <a:r>
              <a:rPr lang="en-US" dirty="0"/>
              <a:t>Predict workers and station demands in the time slice</a:t>
            </a:r>
          </a:p>
          <a:p>
            <a:r>
              <a:rPr lang="en-US" dirty="0"/>
              <a:t>Spatial</a:t>
            </a:r>
          </a:p>
          <a:p>
            <a:pPr lvl="1"/>
            <a:r>
              <a:rPr lang="en-US" dirty="0"/>
              <a:t>Create incentives/assignments based on predictions</a:t>
            </a:r>
          </a:p>
        </p:txBody>
      </p:sp>
    </p:spTree>
    <p:extLst>
      <p:ext uri="{BB962C8B-B14F-4D97-AF65-F5344CB8AC3E}">
        <p14:creationId xmlns:p14="http://schemas.microsoft.com/office/powerpoint/2010/main" val="302206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EC959-CE3B-2641-8E2D-B061DD930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Assignment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BF5E8-3D93-E043-AF83-018471505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number of workers, overflow targets, and underflow targets</a:t>
            </a:r>
          </a:p>
          <a:p>
            <a:r>
              <a:rPr lang="en-US" dirty="0"/>
              <a:t>Create optimal assignment of worker </a:t>
            </a:r>
            <a:r>
              <a:rPr lang="en-US"/>
              <a:t>to go</a:t>
            </a:r>
          </a:p>
        </p:txBody>
      </p:sp>
    </p:spTree>
    <p:extLst>
      <p:ext uri="{BB962C8B-B14F-4D97-AF65-F5344CB8AC3E}">
        <p14:creationId xmlns:p14="http://schemas.microsoft.com/office/powerpoint/2010/main" val="4067565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CFCA9-84B1-D844-B076-628417986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3-Dimensional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0F600-2D08-D044-939F-D08455BE1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67843" cy="4351338"/>
          </a:xfrm>
        </p:spPr>
        <p:txBody>
          <a:bodyPr/>
          <a:lstStyle/>
          <a:p>
            <a:r>
              <a:rPr lang="en-US" dirty="0"/>
              <a:t>Graph Matching- Find a collection of disjoint edges in a graph with maximal weight </a:t>
            </a:r>
          </a:p>
          <a:p>
            <a:pPr lvl="1"/>
            <a:r>
              <a:rPr lang="en-US" dirty="0"/>
              <a:t>Polynomial Time with Hungarian Method</a:t>
            </a:r>
          </a:p>
          <a:p>
            <a:r>
              <a:rPr lang="en-US" dirty="0"/>
              <a:t>3D Hypergraph- Graph with edges that connect three vertices rather than two</a:t>
            </a:r>
          </a:p>
          <a:p>
            <a:r>
              <a:rPr lang="en-US" dirty="0"/>
              <a:t>3-Dimensional Matching- Find collection of disjoint edges in  a graph with maximal weight </a:t>
            </a:r>
          </a:p>
          <a:p>
            <a:pPr lvl="1"/>
            <a:r>
              <a:rPr lang="en-US" dirty="0"/>
              <a:t>NP-Hard</a:t>
            </a:r>
          </a:p>
        </p:txBody>
      </p:sp>
      <p:pic>
        <p:nvPicPr>
          <p:cNvPr id="14" name="Picture 13" descr="Shape, circle&#10;&#10;Description automatically generated">
            <a:extLst>
              <a:ext uri="{FF2B5EF4-FFF2-40B4-BE49-F238E27FC236}">
                <a16:creationId xmlns:a16="http://schemas.microsoft.com/office/drawing/2014/main" id="{66228803-2C8D-C84D-BA1B-7C1A0AFD0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88"/>
          <a:stretch/>
        </p:blipFill>
        <p:spPr>
          <a:xfrm>
            <a:off x="7574777" y="1492480"/>
            <a:ext cx="4352479" cy="451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292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1577</TotalTime>
  <Words>418</Words>
  <Application>Microsoft Macintosh PowerPoint</Application>
  <PresentationFormat>Widescreen</PresentationFormat>
  <Paragraphs>86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Improvements To Worker Assignment Problem</vt:lpstr>
      <vt:lpstr>Table of Contents</vt:lpstr>
      <vt:lpstr>What is a Bike Sharing System</vt:lpstr>
      <vt:lpstr>What is Rebalancing?</vt:lpstr>
      <vt:lpstr>Trucks for Rebalancing</vt:lpstr>
      <vt:lpstr>Crowdsourcing with Users</vt:lpstr>
      <vt:lpstr>Spatial vs Temporal</vt:lpstr>
      <vt:lpstr>Worker Assignment Problem</vt:lpstr>
      <vt:lpstr>3-Dimensional Matching</vt:lpstr>
      <vt:lpstr>Algorithms</vt:lpstr>
      <vt:lpstr>Two Round Matching (TRM)</vt:lpstr>
      <vt:lpstr>Hungarian Search (HS)</vt:lpstr>
      <vt:lpstr>Initialized Hungarians Search (Proposed)</vt:lpstr>
      <vt:lpstr>Results</vt:lpstr>
      <vt:lpstr>Detour Distance</vt:lpstr>
      <vt:lpstr>Runtime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Improvements To Worker Ass</dc:title>
  <dc:creator>Johnson, Trent S</dc:creator>
  <cp:lastModifiedBy>Johnson, Trent S</cp:lastModifiedBy>
  <cp:revision>16</cp:revision>
  <dcterms:created xsi:type="dcterms:W3CDTF">2021-07-15T14:50:39Z</dcterms:created>
  <dcterms:modified xsi:type="dcterms:W3CDTF">2021-07-23T18:16:46Z</dcterms:modified>
</cp:coreProperties>
</file>

<file path=docProps/thumbnail.jpeg>
</file>